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7" r:id="rId2"/>
    <p:sldId id="270" r:id="rId3"/>
    <p:sldId id="258" r:id="rId4"/>
    <p:sldId id="276" r:id="rId5"/>
    <p:sldId id="273" r:id="rId6"/>
    <p:sldId id="277" r:id="rId7"/>
    <p:sldId id="271" r:id="rId8"/>
    <p:sldId id="27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1A5"/>
    <a:srgbClr val="F3702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17"/>
    <p:restoredTop sz="94646"/>
  </p:normalViewPr>
  <p:slideViewPr>
    <p:cSldViewPr snapToGrid="0" snapToObjects="1">
      <p:cViewPr varScale="1">
        <p:scale>
          <a:sx n="84" d="100"/>
          <a:sy n="84" d="100"/>
        </p:scale>
        <p:origin x="904"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2BC2E7-7EF3-AA42-8E34-11D1AB0DB1E2}" type="datetimeFigureOut">
              <a:rPr lang="en-US" smtClean="0"/>
              <a:t>9/15/19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6CD99-D899-354E-B09E-60AE4B35F842}" type="slidenum">
              <a:rPr lang="en-US" smtClean="0"/>
              <a:t>‹#›</a:t>
            </a:fld>
            <a:endParaRPr lang="en-US"/>
          </a:p>
        </p:txBody>
      </p:sp>
    </p:spTree>
    <p:extLst>
      <p:ext uri="{BB962C8B-B14F-4D97-AF65-F5344CB8AC3E}">
        <p14:creationId xmlns:p14="http://schemas.microsoft.com/office/powerpoint/2010/main" val="2006763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6CD99-D899-354E-B09E-60AE4B35F842}" type="slidenum">
              <a:rPr lang="en-US" smtClean="0"/>
              <a:t>2</a:t>
            </a:fld>
            <a:endParaRPr lang="en-US"/>
          </a:p>
        </p:txBody>
      </p:sp>
    </p:spTree>
    <p:extLst>
      <p:ext uri="{BB962C8B-B14F-4D97-AF65-F5344CB8AC3E}">
        <p14:creationId xmlns:p14="http://schemas.microsoft.com/office/powerpoint/2010/main" val="1632971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Omissions:  role of UCC in voting on proposed new and revisions to existing academic policies; oversight of professional curriculum; leadership in the undergraduate educational experience at UF</a:t>
            </a:r>
          </a:p>
        </p:txBody>
      </p:sp>
      <p:sp>
        <p:nvSpPr>
          <p:cNvPr id="4" name="Slide Number Placeholder 3"/>
          <p:cNvSpPr>
            <a:spLocks noGrp="1"/>
          </p:cNvSpPr>
          <p:nvPr>
            <p:ph type="sldNum" sz="quarter" idx="10"/>
          </p:nvPr>
        </p:nvSpPr>
        <p:spPr/>
        <p:txBody>
          <a:bodyPr/>
          <a:lstStyle/>
          <a:p>
            <a:fld id="{8AD6CD99-D899-354E-B09E-60AE4B35F842}" type="slidenum">
              <a:rPr lang="en-US" smtClean="0"/>
              <a:t>5</a:t>
            </a:fld>
            <a:endParaRPr lang="en-US"/>
          </a:p>
        </p:txBody>
      </p:sp>
    </p:spTree>
    <p:extLst>
      <p:ext uri="{BB962C8B-B14F-4D97-AF65-F5344CB8AC3E}">
        <p14:creationId xmlns:p14="http://schemas.microsoft.com/office/powerpoint/2010/main" val="206212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Omissions:  role of UCC in voting on proposed new and revisions to existing academic policies; oversight of professional curriculum; leadership in the undergraduate educational experience at UF</a:t>
            </a:r>
          </a:p>
        </p:txBody>
      </p:sp>
      <p:sp>
        <p:nvSpPr>
          <p:cNvPr id="4" name="Slide Number Placeholder 3"/>
          <p:cNvSpPr>
            <a:spLocks noGrp="1"/>
          </p:cNvSpPr>
          <p:nvPr>
            <p:ph type="sldNum" sz="quarter" idx="10"/>
          </p:nvPr>
        </p:nvSpPr>
        <p:spPr/>
        <p:txBody>
          <a:bodyPr/>
          <a:lstStyle/>
          <a:p>
            <a:fld id="{8AD6CD99-D899-354E-B09E-60AE4B35F842}" type="slidenum">
              <a:rPr lang="en-US" smtClean="0"/>
              <a:t>6</a:t>
            </a:fld>
            <a:endParaRPr lang="en-US"/>
          </a:p>
        </p:txBody>
      </p:sp>
    </p:spTree>
    <p:extLst>
      <p:ext uri="{BB962C8B-B14F-4D97-AF65-F5344CB8AC3E}">
        <p14:creationId xmlns:p14="http://schemas.microsoft.com/office/powerpoint/2010/main" val="1553297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6CD99-D899-354E-B09E-60AE4B35F842}" type="slidenum">
              <a:rPr lang="en-US" smtClean="0"/>
              <a:t>7</a:t>
            </a:fld>
            <a:endParaRPr lang="en-US"/>
          </a:p>
        </p:txBody>
      </p:sp>
    </p:spTree>
    <p:extLst>
      <p:ext uri="{BB962C8B-B14F-4D97-AF65-F5344CB8AC3E}">
        <p14:creationId xmlns:p14="http://schemas.microsoft.com/office/powerpoint/2010/main" val="395045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AF630C-3D26-3945-B70F-74B92AAB63CC}" type="datetimeFigureOut">
              <a:rPr lang="en-US" smtClean="0"/>
              <a:t>9/15/19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901840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AF630C-3D26-3945-B70F-74B92AAB63CC}" type="datetimeFigureOut">
              <a:rPr lang="en-US" smtClean="0"/>
              <a:t>9/15/19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1705009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AF630C-3D26-3945-B70F-74B92AAB63CC}" type="datetimeFigureOut">
              <a:rPr lang="en-US" smtClean="0"/>
              <a:t>9/15/19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65099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AF630C-3D26-3945-B70F-74B92AAB63CC}" type="datetimeFigureOut">
              <a:rPr lang="en-US" smtClean="0"/>
              <a:t>9/15/19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286391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AF630C-3D26-3945-B70F-74B92AAB63CC}" type="datetimeFigureOut">
              <a:rPr lang="en-US" smtClean="0"/>
              <a:t>9/15/19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878297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AF630C-3D26-3945-B70F-74B92AAB63CC}" type="datetimeFigureOut">
              <a:rPr lang="en-US" smtClean="0"/>
              <a:t>9/15/19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1895615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AF630C-3D26-3945-B70F-74B92AAB63CC}" type="datetimeFigureOut">
              <a:rPr lang="en-US" smtClean="0"/>
              <a:t>9/15/19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168814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AF630C-3D26-3945-B70F-74B92AAB63CC}" type="datetimeFigureOut">
              <a:rPr lang="en-US" smtClean="0"/>
              <a:t>9/15/19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3792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AF630C-3D26-3945-B70F-74B92AAB63CC}" type="datetimeFigureOut">
              <a:rPr lang="en-US" smtClean="0"/>
              <a:t>9/15/19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1783425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AF630C-3D26-3945-B70F-74B92AAB63CC}" type="datetimeFigureOut">
              <a:rPr lang="en-US" smtClean="0"/>
              <a:t>9/15/19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1599386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AF630C-3D26-3945-B70F-74B92AAB63CC}" type="datetimeFigureOut">
              <a:rPr lang="en-US" smtClean="0"/>
              <a:t>9/15/19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83049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F630C-3D26-3945-B70F-74B92AAB63CC}" type="datetimeFigureOut">
              <a:rPr lang="en-US" smtClean="0"/>
              <a:t>9/15/19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CB9C3-2961-A14E-B18F-BA1DAA67F296}" type="slidenum">
              <a:rPr lang="en-US" smtClean="0"/>
              <a:t>‹#›</a:t>
            </a:fld>
            <a:endParaRPr lang="en-US"/>
          </a:p>
        </p:txBody>
      </p:sp>
    </p:spTree>
    <p:extLst>
      <p:ext uri="{BB962C8B-B14F-4D97-AF65-F5344CB8AC3E}">
        <p14:creationId xmlns:p14="http://schemas.microsoft.com/office/powerpoint/2010/main" val="1463311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7884" y="0"/>
            <a:ext cx="12198349" cy="6858000"/>
          </a:xfrm>
          <a:prstGeom prst="rect">
            <a:avLst/>
          </a:prstGeom>
        </p:spPr>
      </p:pic>
      <p:sp>
        <p:nvSpPr>
          <p:cNvPr id="9" name="TextBox 8"/>
          <p:cNvSpPr txBox="1"/>
          <p:nvPr/>
        </p:nvSpPr>
        <p:spPr>
          <a:xfrm>
            <a:off x="522391" y="1018132"/>
            <a:ext cx="6619965" cy="1084784"/>
          </a:xfrm>
          <a:prstGeom prst="rect">
            <a:avLst/>
          </a:prstGeom>
          <a:noFill/>
        </p:spPr>
        <p:txBody>
          <a:bodyPr wrap="square" rtlCol="0">
            <a:spAutoFit/>
          </a:bodyPr>
          <a:lstStyle/>
          <a:p>
            <a:pPr>
              <a:lnSpc>
                <a:spcPts val="3750"/>
              </a:lnSpc>
            </a:pPr>
            <a:r>
              <a:rPr lang="en-US" sz="4125" b="1" dirty="0">
                <a:solidFill>
                  <a:schemeClr val="bg1"/>
                </a:solidFill>
                <a:latin typeface="Gentona SemiBold" charset="0"/>
                <a:ea typeface="Gentona SemiBold" charset="0"/>
                <a:cs typeface="Gentona SemiBold" charset="0"/>
              </a:rPr>
              <a:t>University Curriculum Committee</a:t>
            </a:r>
            <a:endParaRPr lang="en-US" sz="6675" b="1" dirty="0">
              <a:solidFill>
                <a:schemeClr val="bg1"/>
              </a:solidFill>
              <a:latin typeface="Gentona SemiBold" charset="0"/>
              <a:ea typeface="Gentona SemiBold" charset="0"/>
              <a:cs typeface="Gentona SemiBold" charset="0"/>
            </a:endParaRPr>
          </a:p>
        </p:txBody>
      </p:sp>
      <p:sp>
        <p:nvSpPr>
          <p:cNvPr id="10" name="TextBox 9"/>
          <p:cNvSpPr txBox="1"/>
          <p:nvPr/>
        </p:nvSpPr>
        <p:spPr>
          <a:xfrm>
            <a:off x="602221" y="2179346"/>
            <a:ext cx="5726008" cy="461665"/>
          </a:xfrm>
          <a:prstGeom prst="rect">
            <a:avLst/>
          </a:prstGeom>
          <a:noFill/>
        </p:spPr>
        <p:txBody>
          <a:bodyPr wrap="square" rtlCol="0">
            <a:spAutoFit/>
          </a:bodyPr>
          <a:lstStyle/>
          <a:p>
            <a:r>
              <a:rPr lang="en-US" sz="2400" b="1" dirty="0">
                <a:solidFill>
                  <a:schemeClr val="bg1"/>
                </a:solidFill>
                <a:latin typeface="Gentona SemiBold" charset="0"/>
                <a:ea typeface="Gentona SemiBold" charset="0"/>
                <a:cs typeface="Gentona SemiBold" charset="0"/>
              </a:rPr>
              <a:t>Role, Responsibilities, and Looking Ahead</a:t>
            </a:r>
          </a:p>
        </p:txBody>
      </p:sp>
      <p:sp>
        <p:nvSpPr>
          <p:cNvPr id="11" name="TextBox 10"/>
          <p:cNvSpPr txBox="1"/>
          <p:nvPr/>
        </p:nvSpPr>
        <p:spPr>
          <a:xfrm>
            <a:off x="528462" y="5093714"/>
            <a:ext cx="7929738" cy="1323439"/>
          </a:xfrm>
          <a:prstGeom prst="rect">
            <a:avLst/>
          </a:prstGeom>
          <a:noFill/>
        </p:spPr>
        <p:txBody>
          <a:bodyPr wrap="square" rtlCol="0">
            <a:spAutoFit/>
          </a:bodyPr>
          <a:lstStyle/>
          <a:p>
            <a:r>
              <a:rPr lang="en-US" sz="2000" b="1" dirty="0">
                <a:solidFill>
                  <a:schemeClr val="bg1"/>
                </a:solidFill>
                <a:latin typeface="Gentona SemiBold" charset="0"/>
                <a:ea typeface="Gentona SemiBold" charset="0"/>
                <a:cs typeface="Gentona SemiBold" charset="0"/>
              </a:rPr>
              <a:t>Casey Griffith, Assistant Director, OUA</a:t>
            </a:r>
          </a:p>
          <a:p>
            <a:r>
              <a:rPr lang="en-US" sz="2000" b="1" dirty="0">
                <a:solidFill>
                  <a:schemeClr val="bg1"/>
                </a:solidFill>
                <a:latin typeface="Gentona SemiBold" charset="0"/>
                <a:ea typeface="Gentona SemiBold" charset="0"/>
                <a:cs typeface="Gentona SemiBold" charset="0"/>
              </a:rPr>
              <a:t>Angela S. Lindner, Associate Provost for Undergraduate Affairs</a:t>
            </a:r>
          </a:p>
          <a:p>
            <a:endParaRPr lang="en-US" sz="2000" b="1" dirty="0">
              <a:solidFill>
                <a:schemeClr val="bg1"/>
              </a:solidFill>
              <a:latin typeface="Gentona SemiBold" charset="0"/>
              <a:ea typeface="Gentona SemiBold" charset="0"/>
              <a:cs typeface="Gentona SemiBold" charset="0"/>
            </a:endParaRPr>
          </a:p>
          <a:p>
            <a:r>
              <a:rPr lang="en-US" sz="2000" b="1" dirty="0">
                <a:solidFill>
                  <a:schemeClr val="bg1"/>
                </a:solidFill>
                <a:latin typeface="Gentona SemiBold" charset="0"/>
                <a:ea typeface="Gentona SemiBold" charset="0"/>
                <a:cs typeface="Gentona SemiBold" charset="0"/>
              </a:rPr>
              <a:t>September 17, 2019</a:t>
            </a:r>
          </a:p>
        </p:txBody>
      </p:sp>
    </p:spTree>
    <p:extLst>
      <p:ext uri="{BB962C8B-B14F-4D97-AF65-F5344CB8AC3E}">
        <p14:creationId xmlns:p14="http://schemas.microsoft.com/office/powerpoint/2010/main" val="377538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32487" y="636218"/>
            <a:ext cx="6855522"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TODAY’S MEETING AGENDA</a:t>
            </a:r>
          </a:p>
        </p:txBody>
      </p:sp>
      <p:cxnSp>
        <p:nvCxnSpPr>
          <p:cNvPr id="9" name="Straight Connector 8"/>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955741" y="155532"/>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72425" y="480484"/>
            <a:ext cx="356938" cy="241310"/>
          </a:xfrm>
          <a:prstGeom prst="rect">
            <a:avLst/>
          </a:prstGeom>
        </p:spPr>
      </p:pic>
      <p:sp>
        <p:nvSpPr>
          <p:cNvPr id="3" name="Rectangle 1"/>
          <p:cNvSpPr>
            <a:spLocks noChangeArrowheads="1"/>
          </p:cNvSpPr>
          <p:nvPr/>
        </p:nvSpPr>
        <p:spPr bwMode="auto">
          <a:xfrm>
            <a:off x="1271973" y="1513379"/>
            <a:ext cx="7206342"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400" b="0" i="0" u="none" strike="noStrike" cap="none" normalizeH="0" baseline="0" dirty="0">
                <a:ln>
                  <a:noFill/>
                </a:ln>
                <a:solidFill>
                  <a:srgbClr val="444444"/>
                </a:solidFill>
                <a:effectLst/>
                <a:latin typeface="Arial" charset="0"/>
              </a:rPr>
              <a:t> Welcome and Introductions (Dr. Angela Lindner)</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altLang="en-US" sz="2400" b="0" i="0" u="none" strike="noStrike" cap="none" normalizeH="0" baseline="0" dirty="0">
              <a:ln>
                <a:noFill/>
              </a:ln>
              <a:solidFill>
                <a:srgbClr val="444444"/>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lang="en-US" altLang="en-US" sz="2400" dirty="0">
                <a:solidFill>
                  <a:srgbClr val="444444"/>
                </a:solidFill>
                <a:latin typeface="Arial" charset="0"/>
              </a:rPr>
              <a:t> Election of UCC Co-Chair (Dr. Angela Lindner)</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lang="en-US" altLang="en-US" sz="2400" dirty="0">
              <a:solidFill>
                <a:srgbClr val="444444"/>
              </a:solidFill>
              <a:latin typeface="Arial"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400" b="0" i="0" u="none" strike="noStrike" cap="none" normalizeH="0" baseline="0" dirty="0">
                <a:ln>
                  <a:noFill/>
                </a:ln>
                <a:solidFill>
                  <a:srgbClr val="444444"/>
                </a:solidFill>
                <a:effectLst/>
                <a:latin typeface="Arial" charset="0"/>
              </a:rPr>
              <a:t> Approval of Minutes from the May 14, 2019 UCC   Meeting</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altLang="en-US" sz="2400" b="0" i="0" u="none" strike="noStrike" cap="none" normalizeH="0" baseline="0" dirty="0">
              <a:ln>
                <a:noFill/>
              </a:ln>
              <a:solidFill>
                <a:srgbClr val="444444"/>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lang="en-US" altLang="en-US" sz="2400" dirty="0">
                <a:solidFill>
                  <a:srgbClr val="444444"/>
                </a:solidFill>
                <a:latin typeface="Arial" charset="0"/>
              </a:rPr>
              <a:t> Overview of the Work of UCC (Lindner</a:t>
            </a:r>
            <a:r>
              <a:rPr lang="en-US" altLang="en-US" sz="2400">
                <a:solidFill>
                  <a:srgbClr val="444444"/>
                </a:solidFill>
                <a:latin typeface="Arial" charset="0"/>
              </a:rPr>
              <a:t>, Griffith))</a:t>
            </a:r>
            <a:endParaRPr lang="en-US" altLang="en-US" sz="2400" dirty="0">
              <a:solidFill>
                <a:srgbClr val="444444"/>
              </a:solidFill>
              <a:latin typeface="Arial"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lang="en-US" altLang="en-US" sz="2400" dirty="0">
              <a:solidFill>
                <a:srgbClr val="444444"/>
              </a:solidFill>
              <a:latin typeface="Arial"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400" b="0" i="0" u="none" strike="noStrike" cap="none" normalizeH="0" baseline="0" dirty="0">
                <a:ln>
                  <a:noFill/>
                </a:ln>
                <a:solidFill>
                  <a:srgbClr val="444444"/>
                </a:solidFill>
                <a:effectLst/>
                <a:latin typeface="Arial" charset="0"/>
              </a:rPr>
              <a:t> UF Quest Update (Dr. Andy Wolpert) </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altLang="en-US" sz="2400" b="0" i="0" u="none" strike="noStrike" cap="none" normalizeH="0" baseline="0" dirty="0">
              <a:ln>
                <a:noFill/>
              </a:ln>
              <a:solidFill>
                <a:srgbClr val="444444"/>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lang="en-US" altLang="en-US" sz="2400" dirty="0">
                <a:solidFill>
                  <a:srgbClr val="444444"/>
                </a:solidFill>
                <a:latin typeface="Arial" charset="0"/>
              </a:rPr>
              <a:t> Program and Course Request Agenda Items </a:t>
            </a:r>
            <a:endParaRPr kumimoji="0" lang="en-US" altLang="en-US" sz="2400" b="0" i="0" u="none" strike="noStrike" cap="none" normalizeH="0" baseline="0" dirty="0">
              <a:ln>
                <a:noFill/>
              </a:ln>
              <a:solidFill>
                <a:srgbClr val="444444"/>
              </a:solidFill>
              <a:effectLst/>
              <a:latin typeface="Arial" charset="0"/>
            </a:endParaRPr>
          </a:p>
        </p:txBody>
      </p:sp>
    </p:spTree>
    <p:extLst>
      <p:ext uri="{BB962C8B-B14F-4D97-AF65-F5344CB8AC3E}">
        <p14:creationId xmlns:p14="http://schemas.microsoft.com/office/powerpoint/2010/main" val="1817287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57406" y="0"/>
            <a:ext cx="12633880" cy="7106558"/>
          </a:xfrm>
          <a:prstGeom prst="rect">
            <a:avLst/>
          </a:prstGeom>
        </p:spPr>
      </p:pic>
      <p:sp>
        <p:nvSpPr>
          <p:cNvPr id="12" name="Rectangle 11"/>
          <p:cNvSpPr/>
          <p:nvPr/>
        </p:nvSpPr>
        <p:spPr>
          <a:xfrm>
            <a:off x="2118234" y="2020074"/>
            <a:ext cx="5282600" cy="535197"/>
          </a:xfrm>
          <a:prstGeom prst="rect">
            <a:avLst/>
          </a:prstGeom>
          <a:solidFill>
            <a:srgbClr val="0021A5">
              <a:alpha val="25098"/>
            </a:srgbClr>
          </a:solidFill>
          <a:ln w="38100">
            <a:solidFill>
              <a:srgbClr val="F3702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10" name="TextBox 9"/>
          <p:cNvSpPr txBox="1"/>
          <p:nvPr/>
        </p:nvSpPr>
        <p:spPr>
          <a:xfrm>
            <a:off x="1089187" y="2056839"/>
            <a:ext cx="6609175" cy="461665"/>
          </a:xfrm>
          <a:prstGeom prst="rect">
            <a:avLst/>
          </a:prstGeom>
          <a:noFill/>
        </p:spPr>
        <p:txBody>
          <a:bodyPr wrap="square" rtlCol="0">
            <a:spAutoFit/>
          </a:bodyPr>
          <a:lstStyle/>
          <a:p>
            <a:pPr algn="ctr"/>
            <a:r>
              <a:rPr lang="en-US" sz="2400" b="1" spc="255" dirty="0">
                <a:solidFill>
                  <a:schemeClr val="bg1"/>
                </a:solidFill>
                <a:latin typeface="Gentona SemiBold" charset="0"/>
                <a:ea typeface="Gentona SemiBold" charset="0"/>
                <a:cs typeface="Gentona SemiBold" charset="0"/>
              </a:rPr>
              <a:t>	WELCOME AND INTRODUCTIONS</a:t>
            </a:r>
          </a:p>
        </p:txBody>
      </p:sp>
      <p:sp>
        <p:nvSpPr>
          <p:cNvPr id="7" name="Rectangle 6"/>
          <p:cNvSpPr/>
          <p:nvPr/>
        </p:nvSpPr>
        <p:spPr>
          <a:xfrm>
            <a:off x="9368994" y="60960"/>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85678" y="393500"/>
            <a:ext cx="356938" cy="241310"/>
          </a:xfrm>
          <a:prstGeom prst="rect">
            <a:avLst/>
          </a:prstGeom>
        </p:spPr>
      </p:pic>
      <p:sp>
        <p:nvSpPr>
          <p:cNvPr id="3" name="TextBox 2"/>
          <p:cNvSpPr txBox="1"/>
          <p:nvPr/>
        </p:nvSpPr>
        <p:spPr>
          <a:xfrm>
            <a:off x="956161" y="3086662"/>
            <a:ext cx="7606747" cy="5324535"/>
          </a:xfrm>
          <a:prstGeom prst="rect">
            <a:avLst/>
          </a:prstGeom>
          <a:noFill/>
        </p:spPr>
        <p:txBody>
          <a:bodyPr wrap="square" rtlCol="0">
            <a:spAutoFit/>
          </a:bodyPr>
          <a:lstStyle/>
          <a:p>
            <a:pPr algn="ctr"/>
            <a:r>
              <a:rPr lang="en-US" sz="2000" dirty="0">
                <a:solidFill>
                  <a:schemeClr val="bg1"/>
                </a:solidFill>
              </a:rPr>
              <a:t>Your Name, Department, Length of Time at UF and on UCC</a:t>
            </a:r>
          </a:p>
          <a:p>
            <a:pPr algn="ctr"/>
            <a:endParaRPr lang="en-US" sz="2000" dirty="0">
              <a:solidFill>
                <a:schemeClr val="bg1"/>
              </a:solidFill>
            </a:endParaRPr>
          </a:p>
          <a:p>
            <a:pPr algn="ctr"/>
            <a:r>
              <a:rPr lang="en-US" sz="2000" dirty="0">
                <a:solidFill>
                  <a:schemeClr val="bg1"/>
                </a:solidFill>
              </a:rPr>
              <a:t>-AND </a:t>
            </a:r>
            <a:r>
              <a:rPr lang="en-US" sz="2000" u="sng" dirty="0">
                <a:solidFill>
                  <a:schemeClr val="bg1"/>
                </a:solidFill>
              </a:rPr>
              <a:t>BRIEFLY</a:t>
            </a:r>
            <a:r>
              <a:rPr lang="en-US" sz="2000" dirty="0">
                <a:solidFill>
                  <a:schemeClr val="bg1"/>
                </a:solidFill>
              </a:rPr>
              <a:t>-</a:t>
            </a:r>
          </a:p>
          <a:p>
            <a:pPr algn="ctr"/>
            <a:endParaRPr lang="en-US" sz="2000" dirty="0">
              <a:solidFill>
                <a:schemeClr val="bg1"/>
              </a:solidFill>
            </a:endParaRPr>
          </a:p>
          <a:p>
            <a:pPr algn="ctr"/>
            <a:r>
              <a:rPr lang="en-US" sz="2000" dirty="0">
                <a:solidFill>
                  <a:schemeClr val="bg1"/>
                </a:solidFill>
              </a:rPr>
              <a:t>What you would like to see accomplished by the University Curriculum Committee this year?</a:t>
            </a:r>
          </a:p>
          <a:p>
            <a:pPr algn="ctr"/>
            <a:endParaRPr lang="en-US" sz="2000" dirty="0">
              <a:solidFill>
                <a:schemeClr val="bg1"/>
              </a:solidFill>
            </a:endParaRPr>
          </a:p>
          <a:p>
            <a:pPr algn="ctr"/>
            <a:r>
              <a:rPr lang="en-US" sz="2000" dirty="0">
                <a:solidFill>
                  <a:schemeClr val="bg1"/>
                </a:solidFill>
              </a:rPr>
              <a:t>-OR-</a:t>
            </a:r>
          </a:p>
          <a:p>
            <a:pPr algn="ctr"/>
            <a:endParaRPr lang="en-US" sz="2000" dirty="0">
              <a:solidFill>
                <a:schemeClr val="bg1"/>
              </a:solidFill>
            </a:endParaRPr>
          </a:p>
          <a:p>
            <a:pPr algn="ctr"/>
            <a:r>
              <a:rPr lang="en-US" sz="2000" dirty="0">
                <a:solidFill>
                  <a:schemeClr val="bg1"/>
                </a:solidFill>
              </a:rPr>
              <a:t>How do you explain to students the role of UCC in their education?</a:t>
            </a:r>
          </a:p>
          <a:p>
            <a:pPr algn="ctr"/>
            <a:endParaRPr lang="en-US" sz="2000" dirty="0">
              <a:solidFill>
                <a:schemeClr val="bg1"/>
              </a:solidFill>
            </a:endParaRPr>
          </a:p>
          <a:p>
            <a:pPr algn="ctr"/>
            <a:endParaRPr lang="en-US" sz="2000" dirty="0">
              <a:solidFill>
                <a:schemeClr val="bg1"/>
              </a:solidFill>
            </a:endParaRPr>
          </a:p>
          <a:p>
            <a:pPr algn="ctr"/>
            <a:endParaRPr lang="en-US" sz="2000" dirty="0">
              <a:solidFill>
                <a:schemeClr val="bg1"/>
              </a:solidFill>
            </a:endParaRPr>
          </a:p>
          <a:p>
            <a:pPr algn="ctr"/>
            <a:endParaRPr lang="en-US" sz="2000" dirty="0">
              <a:solidFill>
                <a:schemeClr val="bg1"/>
              </a:solidFill>
            </a:endParaRPr>
          </a:p>
          <a:p>
            <a:pPr algn="ctr"/>
            <a:endParaRPr lang="en-US" sz="2000" dirty="0">
              <a:solidFill>
                <a:schemeClr val="bg1"/>
              </a:solidFill>
            </a:endParaRPr>
          </a:p>
          <a:p>
            <a:pPr algn="ctr"/>
            <a:endParaRPr lang="en-US" sz="2000" dirty="0">
              <a:solidFill>
                <a:schemeClr val="bg1"/>
              </a:solidFill>
            </a:endParaRPr>
          </a:p>
          <a:p>
            <a:pPr algn="ctr"/>
            <a:endParaRPr lang="en-US" sz="2000" dirty="0">
              <a:solidFill>
                <a:schemeClr val="bg1"/>
              </a:solidFill>
            </a:endParaRPr>
          </a:p>
        </p:txBody>
      </p:sp>
    </p:spTree>
    <p:extLst>
      <p:ext uri="{BB962C8B-B14F-4D97-AF65-F5344CB8AC3E}">
        <p14:creationId xmlns:p14="http://schemas.microsoft.com/office/powerpoint/2010/main" val="626216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57406" y="0"/>
            <a:ext cx="12633880" cy="7106558"/>
          </a:xfrm>
          <a:prstGeom prst="rect">
            <a:avLst/>
          </a:prstGeom>
        </p:spPr>
      </p:pic>
      <p:sp>
        <p:nvSpPr>
          <p:cNvPr id="12" name="Rectangle 11"/>
          <p:cNvSpPr/>
          <p:nvPr/>
        </p:nvSpPr>
        <p:spPr>
          <a:xfrm>
            <a:off x="1249680" y="2004797"/>
            <a:ext cx="7086600" cy="904529"/>
          </a:xfrm>
          <a:prstGeom prst="rect">
            <a:avLst/>
          </a:prstGeom>
          <a:solidFill>
            <a:srgbClr val="0021A5">
              <a:alpha val="25098"/>
            </a:srgbClr>
          </a:solidFill>
          <a:ln w="38100">
            <a:solidFill>
              <a:srgbClr val="F3702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10" name="TextBox 9"/>
          <p:cNvSpPr txBox="1"/>
          <p:nvPr/>
        </p:nvSpPr>
        <p:spPr>
          <a:xfrm>
            <a:off x="121920" y="2236678"/>
            <a:ext cx="8475601" cy="461665"/>
          </a:xfrm>
          <a:prstGeom prst="rect">
            <a:avLst/>
          </a:prstGeom>
          <a:noFill/>
        </p:spPr>
        <p:txBody>
          <a:bodyPr wrap="square" rtlCol="0">
            <a:spAutoFit/>
          </a:bodyPr>
          <a:lstStyle/>
          <a:p>
            <a:pPr algn="ctr"/>
            <a:r>
              <a:rPr lang="en-US" sz="2400" b="1" spc="255" dirty="0">
                <a:solidFill>
                  <a:schemeClr val="bg1"/>
                </a:solidFill>
                <a:latin typeface="Gentona SemiBold" charset="0"/>
                <a:ea typeface="Gentona SemiBold" charset="0"/>
                <a:cs typeface="Gentona SemiBold" charset="0"/>
              </a:rPr>
              <a:t>	UCC’s Role and Looking Ahead to 2019-2010</a:t>
            </a:r>
          </a:p>
        </p:txBody>
      </p:sp>
      <p:sp>
        <p:nvSpPr>
          <p:cNvPr id="7" name="Rectangle 6"/>
          <p:cNvSpPr/>
          <p:nvPr/>
        </p:nvSpPr>
        <p:spPr>
          <a:xfrm>
            <a:off x="9368994" y="60960"/>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85678" y="393500"/>
            <a:ext cx="356938" cy="241310"/>
          </a:xfrm>
          <a:prstGeom prst="rect">
            <a:avLst/>
          </a:prstGeom>
        </p:spPr>
      </p:pic>
    </p:spTree>
    <p:extLst>
      <p:ext uri="{BB962C8B-B14F-4D97-AF65-F5344CB8AC3E}">
        <p14:creationId xmlns:p14="http://schemas.microsoft.com/office/powerpoint/2010/main" val="1248514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5760" y="714323"/>
            <a:ext cx="8778240" cy="584775"/>
          </a:xfrm>
          <a:prstGeom prst="rect">
            <a:avLst/>
          </a:prstGeom>
          <a:noFill/>
        </p:spPr>
        <p:txBody>
          <a:bodyPr wrap="square" rtlCol="0">
            <a:spAutoFit/>
          </a:bodyPr>
          <a:lstStyle/>
          <a:p>
            <a:r>
              <a:rPr lang="en-US" sz="3200" b="1" spc="255" dirty="0">
                <a:solidFill>
                  <a:srgbClr val="0021A5"/>
                </a:solidFill>
                <a:latin typeface="Gentona SemiBold" charset="0"/>
                <a:ea typeface="Gentona SemiBold" charset="0"/>
                <a:cs typeface="Gentona SemiBold" charset="0"/>
              </a:rPr>
              <a:t>UCC’s Responsibilities</a:t>
            </a:r>
          </a:p>
        </p:txBody>
      </p:sp>
      <p:cxnSp>
        <p:nvCxnSpPr>
          <p:cNvPr id="9" name="Straight Connector 8"/>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223289" y="160599"/>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33048" y="463000"/>
            <a:ext cx="356938" cy="241310"/>
          </a:xfrm>
          <a:prstGeom prst="rect">
            <a:avLst/>
          </a:prstGeom>
        </p:spPr>
      </p:pic>
      <p:sp>
        <p:nvSpPr>
          <p:cNvPr id="2" name="TextBox 1">
            <a:extLst>
              <a:ext uri="{FF2B5EF4-FFF2-40B4-BE49-F238E27FC236}">
                <a16:creationId xmlns:a16="http://schemas.microsoft.com/office/drawing/2014/main" id="{09F67FDE-4DA1-324E-A0F0-326D144A7B5C}"/>
              </a:ext>
            </a:extLst>
          </p:cNvPr>
          <p:cNvSpPr txBox="1"/>
          <p:nvPr/>
        </p:nvSpPr>
        <p:spPr>
          <a:xfrm>
            <a:off x="365760" y="2072640"/>
            <a:ext cx="8122920" cy="646331"/>
          </a:xfrm>
          <a:prstGeom prst="rect">
            <a:avLst/>
          </a:prstGeom>
          <a:noFill/>
        </p:spPr>
        <p:txBody>
          <a:bodyPr wrap="square" rtlCol="0">
            <a:spAutoFit/>
          </a:bodyPr>
          <a:lstStyle/>
          <a:p>
            <a:r>
              <a:rPr lang="en-US" b="1" spc="255" dirty="0">
                <a:latin typeface="Gentona SemiBold" charset="0"/>
                <a:ea typeface="Gentona SemiBold" charset="0"/>
                <a:cs typeface="Gentona SemiBold" charset="0"/>
              </a:rPr>
              <a:t>http://</a:t>
            </a:r>
            <a:r>
              <a:rPr lang="en-US" b="1" spc="255" dirty="0" err="1">
                <a:latin typeface="Gentona SemiBold" charset="0"/>
                <a:ea typeface="Gentona SemiBold" charset="0"/>
                <a:cs typeface="Gentona SemiBold" charset="0"/>
              </a:rPr>
              <a:t>fora.aa.ufl.edu</a:t>
            </a:r>
            <a:r>
              <a:rPr lang="en-US" b="1" spc="255" dirty="0">
                <a:latin typeface="Gentona SemiBold" charset="0"/>
                <a:ea typeface="Gentona SemiBold" charset="0"/>
                <a:cs typeface="Gentona SemiBold" charset="0"/>
              </a:rPr>
              <a:t>/University/</a:t>
            </a:r>
            <a:r>
              <a:rPr lang="en-US" b="1" spc="255" dirty="0" err="1">
                <a:latin typeface="Gentona SemiBold" charset="0"/>
                <a:ea typeface="Gentona SemiBold" charset="0"/>
                <a:cs typeface="Gentona SemiBold" charset="0"/>
              </a:rPr>
              <a:t>JointCommittees</a:t>
            </a:r>
            <a:r>
              <a:rPr lang="en-US" b="1" spc="255" dirty="0">
                <a:latin typeface="Gentona SemiBold" charset="0"/>
                <a:ea typeface="Gentona SemiBold" charset="0"/>
                <a:cs typeface="Gentona SemiBold" charset="0"/>
              </a:rPr>
              <a:t>/University-Curriculum-Committee</a:t>
            </a:r>
            <a:endParaRPr lang="en-US" dirty="0"/>
          </a:p>
        </p:txBody>
      </p:sp>
    </p:spTree>
    <p:extLst>
      <p:ext uri="{BB962C8B-B14F-4D97-AF65-F5344CB8AC3E}">
        <p14:creationId xmlns:p14="http://schemas.microsoft.com/office/powerpoint/2010/main" val="934144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9817" y="0"/>
            <a:ext cx="8976360" cy="7112845"/>
          </a:xfrm>
          <a:prstGeom prst="rect">
            <a:avLst/>
          </a:prstGeom>
          <a:solidFill>
            <a:schemeClr val="bg1"/>
          </a:solidFill>
        </p:spPr>
        <p:txBody>
          <a:bodyPr wrap="square" rtlCol="0">
            <a:spAutoFit/>
          </a:bodyPr>
          <a:lstStyle/>
          <a:p>
            <a:pPr lvl="1">
              <a:lnSpc>
                <a:spcPct val="150000"/>
              </a:lnSpc>
            </a:pPr>
            <a:r>
              <a:rPr lang="en-US" dirty="0"/>
              <a:t>Committee shall consider all requests for changes in undergraduate </a:t>
            </a:r>
            <a:r>
              <a:rPr lang="en-US" dirty="0">
                <a:solidFill>
                  <a:srgbClr val="FF0000"/>
                </a:solidFill>
              </a:rPr>
              <a:t>(and professional)</a:t>
            </a:r>
            <a:r>
              <a:rPr lang="en-US" dirty="0"/>
              <a:t> curricula or catalog listings, and for the addition of new courses of instruction in any of the colleges, divisions and schools of the University, except the Graduate School. When the question under consideration pertains to a course or courses at the “5000” level, available for graduate major credit, the Committee shall act jointly with the Graduate School. The Committee shall endeavor to eliminate unnecessary proliferation of courses and duplication of subject matter among courses. Ordinarily, the Committee’s decisions on proposals to add courses to the curriculum or to delete courses from the curriculum shall be final, but the department that is offering the course or proposing to offer it, may appeal the Committee’s decision to the Senate. Such an appeal shall be addressed to the Committee, which shall either reverse its earlier decision or ask the Steering Committee to schedule Senate consideration of the appeal. The Committee’s decision on proposals to add, delete, or make changes in programs of instruction leading to undergraduate </a:t>
            </a:r>
            <a:r>
              <a:rPr lang="en-US" dirty="0">
                <a:solidFill>
                  <a:srgbClr val="FF0000"/>
                </a:solidFill>
              </a:rPr>
              <a:t>(or professional)</a:t>
            </a:r>
            <a:r>
              <a:rPr lang="en-US" dirty="0"/>
              <a:t> degrees shall not be a final decision, but shall be submitted to the Senate for final action. When the Committee begins to consider items requiring Senate approval, the Committee’s co-chair shall inform the Chair of the Academic Policy Council.</a:t>
            </a:r>
          </a:p>
          <a:p>
            <a:pPr lvl="1">
              <a:lnSpc>
                <a:spcPct val="150000"/>
              </a:lnSpc>
            </a:pPr>
            <a:endParaRPr lang="en-US" dirty="0">
              <a:solidFill>
                <a:srgbClr val="002060"/>
              </a:solidFill>
              <a:latin typeface="Gentona Book" charset="0"/>
              <a:ea typeface="Gentona Book" charset="0"/>
              <a:cs typeface="Gentona Book" charset="0"/>
            </a:endParaRPr>
          </a:p>
        </p:txBody>
      </p:sp>
      <p:sp>
        <p:nvSpPr>
          <p:cNvPr id="11" name="Rectangle 10"/>
          <p:cNvSpPr/>
          <p:nvPr/>
        </p:nvSpPr>
        <p:spPr>
          <a:xfrm>
            <a:off x="8471390" y="30480"/>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88074" y="363020"/>
            <a:ext cx="356938" cy="241310"/>
          </a:xfrm>
          <a:prstGeom prst="rect">
            <a:avLst/>
          </a:prstGeom>
        </p:spPr>
      </p:pic>
    </p:spTree>
    <p:extLst>
      <p:ext uri="{BB962C8B-B14F-4D97-AF65-F5344CB8AC3E}">
        <p14:creationId xmlns:p14="http://schemas.microsoft.com/office/powerpoint/2010/main" val="3731183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5928" y="477143"/>
            <a:ext cx="6253179"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Looking Ahead to 2019-2020</a:t>
            </a:r>
          </a:p>
        </p:txBody>
      </p:sp>
      <p:cxnSp>
        <p:nvCxnSpPr>
          <p:cNvPr id="9" name="Straight Connector 8"/>
          <p:cNvCxnSpPr/>
          <p:nvPr/>
        </p:nvCxnSpPr>
        <p:spPr>
          <a:xfrm>
            <a:off x="-16302" y="110189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29725" y="1141881"/>
            <a:ext cx="6432042" cy="5632311"/>
          </a:xfrm>
          <a:prstGeom prst="rect">
            <a:avLst/>
          </a:prstGeom>
          <a:noFill/>
        </p:spPr>
        <p:txBody>
          <a:bodyPr wrap="square" rtlCol="0">
            <a:spAutoFit/>
          </a:bodyPr>
          <a:lstStyle/>
          <a:p>
            <a:pPr marL="171450" indent="-171450">
              <a:buFont typeface="Arial" charset="0"/>
              <a:buChar char="•"/>
            </a:pPr>
            <a:r>
              <a:rPr lang="en-US" sz="2000" b="1" dirty="0">
                <a:solidFill>
                  <a:srgbClr val="002060"/>
                </a:solidFill>
                <a:latin typeface="Gentona Book" charset="0"/>
                <a:ea typeface="Gentona Book" charset="0"/>
                <a:cs typeface="Gentona Book" charset="0"/>
              </a:rPr>
              <a:t>All Majors</a:t>
            </a:r>
          </a:p>
          <a:p>
            <a:pPr marL="628650" lvl="1" indent="-171450">
              <a:buFont typeface="Arial" charset="0"/>
              <a:buChar char="•"/>
            </a:pPr>
            <a:r>
              <a:rPr lang="en-US" dirty="0">
                <a:solidFill>
                  <a:srgbClr val="002060"/>
                </a:solidFill>
                <a:latin typeface="Gentona Book" charset="0"/>
                <a:ea typeface="Gentona Book" charset="0"/>
                <a:cs typeface="Gentona Book" charset="0"/>
              </a:rPr>
              <a:t>Semester 6-8 Critical Tracking Plans:  Status of Review (Lindner) and Directives for Approval (Griffith) </a:t>
            </a:r>
          </a:p>
          <a:p>
            <a:pPr marL="628650" lvl="1" indent="-171450">
              <a:buFont typeface="Arial" charset="0"/>
              <a:buChar char="•"/>
            </a:pPr>
            <a:r>
              <a:rPr lang="en-US" dirty="0">
                <a:solidFill>
                  <a:srgbClr val="002060"/>
                </a:solidFill>
                <a:latin typeface="Gentona Book" charset="0"/>
                <a:ea typeface="Gentona Book" charset="0"/>
                <a:cs typeface="Gentona Book" charset="0"/>
              </a:rPr>
              <a:t>8-Semester Plans including UF Quest 1 Requirement</a:t>
            </a:r>
          </a:p>
          <a:p>
            <a:pPr marL="628650" lvl="1" indent="-171450">
              <a:buFont typeface="Arial" charset="0"/>
              <a:buChar char="•"/>
            </a:pPr>
            <a:endParaRPr lang="en-US" sz="2000" dirty="0">
              <a:solidFill>
                <a:srgbClr val="002060"/>
              </a:solidFill>
              <a:latin typeface="Gentona Book" charset="0"/>
              <a:ea typeface="Gentona Book" charset="0"/>
              <a:cs typeface="Gentona Book" charset="0"/>
            </a:endParaRPr>
          </a:p>
          <a:p>
            <a:pPr marL="171450" indent="-171450">
              <a:buFont typeface="Arial" charset="0"/>
              <a:buChar char="•"/>
            </a:pPr>
            <a:r>
              <a:rPr lang="en-US" sz="2000" b="1" dirty="0">
                <a:solidFill>
                  <a:srgbClr val="002060"/>
                </a:solidFill>
                <a:latin typeface="Gentona Book" charset="0"/>
                <a:ea typeface="Gentona Book" charset="0"/>
                <a:cs typeface="Gentona Book" charset="0"/>
              </a:rPr>
              <a:t>Combined, Dual, Joint Degree Programs: SACSCOC Compliance </a:t>
            </a:r>
          </a:p>
          <a:p>
            <a:pPr marL="171450" indent="-171450">
              <a:buFont typeface="Arial" charset="0"/>
              <a:buChar char="•"/>
            </a:pPr>
            <a:endParaRPr lang="en-US" sz="2000" dirty="0">
              <a:solidFill>
                <a:srgbClr val="002060"/>
              </a:solidFill>
              <a:latin typeface="Gentona Book" charset="0"/>
              <a:ea typeface="Gentona Book" charset="0"/>
              <a:cs typeface="Gentona Book" charset="0"/>
            </a:endParaRPr>
          </a:p>
          <a:p>
            <a:pPr marL="171450" indent="-171450">
              <a:buFont typeface="Arial" charset="0"/>
              <a:buChar char="•"/>
            </a:pPr>
            <a:r>
              <a:rPr lang="en-US" sz="2000" b="1" dirty="0">
                <a:solidFill>
                  <a:srgbClr val="002060"/>
                </a:solidFill>
                <a:latin typeface="Gentona Book" charset="0"/>
                <a:ea typeface="Gentona Book" charset="0"/>
                <a:cs typeface="Gentona Book" charset="0"/>
              </a:rPr>
              <a:t>Academic Policies</a:t>
            </a:r>
          </a:p>
          <a:p>
            <a:pPr marL="628650" lvl="1" indent="-171450">
              <a:buFont typeface="Arial" charset="0"/>
              <a:buChar char="•"/>
            </a:pPr>
            <a:r>
              <a:rPr lang="en-US" dirty="0">
                <a:solidFill>
                  <a:srgbClr val="002060"/>
                </a:solidFill>
                <a:latin typeface="Gentona Book" charset="0"/>
                <a:ea typeface="Gentona Book" charset="0"/>
                <a:cs typeface="Gentona Book" charset="0"/>
              </a:rPr>
              <a:t>Repeat Course Petition Process</a:t>
            </a:r>
          </a:p>
          <a:p>
            <a:pPr marL="628650" lvl="1" indent="-171450">
              <a:buFont typeface="Arial" charset="0"/>
              <a:buChar char="•"/>
            </a:pPr>
            <a:r>
              <a:rPr lang="en-US" dirty="0">
                <a:solidFill>
                  <a:srgbClr val="002060"/>
                </a:solidFill>
                <a:latin typeface="Gentona Book" charset="0"/>
                <a:ea typeface="Gentona Book" charset="0"/>
                <a:cs typeface="Gentona Book" charset="0"/>
              </a:rPr>
              <a:t>Summer Waiver Policy</a:t>
            </a:r>
          </a:p>
          <a:p>
            <a:pPr marL="628650" lvl="1" indent="-171450">
              <a:buFont typeface="Arial" charset="0"/>
              <a:buChar char="•"/>
            </a:pPr>
            <a:r>
              <a:rPr lang="en-US" dirty="0">
                <a:solidFill>
                  <a:srgbClr val="002060"/>
                </a:solidFill>
                <a:latin typeface="Gentona Book" charset="0"/>
                <a:ea typeface="Gentona Book" charset="0"/>
                <a:cs typeface="Gentona Book" charset="0"/>
              </a:rPr>
              <a:t>Use of Credit Earned by Non-Degree-Seeking Students</a:t>
            </a:r>
          </a:p>
          <a:p>
            <a:pPr marL="628650" lvl="1" indent="-171450">
              <a:buFont typeface="Arial" charset="0"/>
              <a:buChar char="•"/>
            </a:pPr>
            <a:r>
              <a:rPr lang="en-US" dirty="0">
                <a:solidFill>
                  <a:srgbClr val="002060"/>
                </a:solidFill>
                <a:latin typeface="Gentona Book" charset="0"/>
                <a:ea typeface="Gentona Book" charset="0"/>
                <a:cs typeface="Gentona Book" charset="0"/>
              </a:rPr>
              <a:t>Exposure to Animals, Animal Tissues, and Insects</a:t>
            </a:r>
          </a:p>
          <a:p>
            <a:pPr marL="628650" lvl="1" indent="-171450">
              <a:buFont typeface="Arial" charset="0"/>
              <a:buChar char="•"/>
            </a:pPr>
            <a:endParaRPr lang="en-US" dirty="0">
              <a:solidFill>
                <a:srgbClr val="002060"/>
              </a:solidFill>
              <a:latin typeface="Gentona Book" charset="0"/>
              <a:ea typeface="Gentona Book" charset="0"/>
              <a:cs typeface="Gentona Book" charset="0"/>
            </a:endParaRPr>
          </a:p>
          <a:p>
            <a:pPr marL="171450" indent="-171450">
              <a:buFont typeface="Arial" charset="0"/>
              <a:buChar char="•"/>
            </a:pPr>
            <a:r>
              <a:rPr lang="en-US" sz="2000" b="1" dirty="0">
                <a:solidFill>
                  <a:srgbClr val="002060"/>
                </a:solidFill>
                <a:latin typeface="Gentona Book" charset="0"/>
                <a:ea typeface="Gentona Book" charset="0"/>
                <a:cs typeface="Gentona Book" charset="0"/>
              </a:rPr>
              <a:t>Board of Governor Activities</a:t>
            </a:r>
          </a:p>
          <a:p>
            <a:pPr marL="628650" lvl="1" indent="-171450">
              <a:buFont typeface="Arial" charset="0"/>
              <a:buChar char="•"/>
            </a:pPr>
            <a:r>
              <a:rPr lang="en-US" dirty="0">
                <a:solidFill>
                  <a:srgbClr val="002060"/>
                </a:solidFill>
                <a:latin typeface="Gentona Book" charset="0"/>
                <a:ea typeface="Gentona Book" charset="0"/>
                <a:cs typeface="Gentona Book" charset="0"/>
              </a:rPr>
              <a:t>Reconciliation of total credit hours to degree</a:t>
            </a:r>
          </a:p>
          <a:p>
            <a:pPr marL="628650" lvl="1" indent="-171450">
              <a:buFont typeface="Arial" charset="0"/>
              <a:buChar char="•"/>
            </a:pPr>
            <a:endParaRPr lang="en-US" sz="2000" dirty="0">
              <a:solidFill>
                <a:srgbClr val="002060"/>
              </a:solidFill>
              <a:latin typeface="Gentona Book" charset="0"/>
              <a:ea typeface="Gentona Book" charset="0"/>
              <a:cs typeface="Gentona Book" charset="0"/>
            </a:endParaRPr>
          </a:p>
          <a:p>
            <a:pPr marL="171450" indent="-171450">
              <a:buFont typeface="Arial" charset="0"/>
              <a:buChar char="•"/>
            </a:pPr>
            <a:r>
              <a:rPr lang="en-US" sz="2000" b="1" dirty="0">
                <a:solidFill>
                  <a:srgbClr val="002060"/>
                </a:solidFill>
                <a:latin typeface="Gentona Book" charset="0"/>
                <a:ea typeface="Gentona Book" charset="0"/>
                <a:cs typeface="Gentona Book" charset="0"/>
              </a:rPr>
              <a:t>Special Courses</a:t>
            </a:r>
          </a:p>
          <a:p>
            <a:pPr marL="628650" lvl="1" indent="-171450">
              <a:buFont typeface="Arial" charset="0"/>
              <a:buChar char="•"/>
            </a:pPr>
            <a:r>
              <a:rPr lang="en-US" dirty="0">
                <a:solidFill>
                  <a:srgbClr val="002060"/>
                </a:solidFill>
                <a:latin typeface="Gentona Book" charset="0"/>
                <a:ea typeface="Gentona Book" charset="0"/>
                <a:cs typeface="Gentona Book" charset="0"/>
              </a:rPr>
              <a:t>UF Quest 1 and 2 Course Approvals</a:t>
            </a:r>
          </a:p>
        </p:txBody>
      </p:sp>
      <p:sp>
        <p:nvSpPr>
          <p:cNvPr id="11" name="Rectangle 10"/>
          <p:cNvSpPr/>
          <p:nvPr/>
        </p:nvSpPr>
        <p:spPr>
          <a:xfrm>
            <a:off x="8009929" y="174742"/>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19688" y="477143"/>
            <a:ext cx="356938" cy="241310"/>
          </a:xfrm>
          <a:prstGeom prst="rect">
            <a:avLst/>
          </a:prstGeom>
        </p:spPr>
      </p:pic>
    </p:spTree>
    <p:extLst>
      <p:ext uri="{BB962C8B-B14F-4D97-AF65-F5344CB8AC3E}">
        <p14:creationId xmlns:p14="http://schemas.microsoft.com/office/powerpoint/2010/main" val="657416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57406" y="0"/>
            <a:ext cx="12633880" cy="7106558"/>
          </a:xfrm>
          <a:prstGeom prst="rect">
            <a:avLst/>
          </a:prstGeom>
        </p:spPr>
      </p:pic>
      <p:sp>
        <p:nvSpPr>
          <p:cNvPr id="12" name="Rectangle 11"/>
          <p:cNvSpPr/>
          <p:nvPr/>
        </p:nvSpPr>
        <p:spPr>
          <a:xfrm>
            <a:off x="1432560" y="2020074"/>
            <a:ext cx="6736080" cy="904529"/>
          </a:xfrm>
          <a:prstGeom prst="rect">
            <a:avLst/>
          </a:prstGeom>
          <a:solidFill>
            <a:srgbClr val="0021A5">
              <a:alpha val="25098"/>
            </a:srgbClr>
          </a:solidFill>
          <a:ln w="38100">
            <a:solidFill>
              <a:srgbClr val="F3702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10" name="TextBox 9"/>
          <p:cNvSpPr txBox="1"/>
          <p:nvPr/>
        </p:nvSpPr>
        <p:spPr>
          <a:xfrm>
            <a:off x="601506" y="2241505"/>
            <a:ext cx="7567134" cy="461665"/>
          </a:xfrm>
          <a:prstGeom prst="rect">
            <a:avLst/>
          </a:prstGeom>
          <a:noFill/>
        </p:spPr>
        <p:txBody>
          <a:bodyPr wrap="square" rtlCol="0">
            <a:spAutoFit/>
          </a:bodyPr>
          <a:lstStyle/>
          <a:p>
            <a:pPr algn="ctr"/>
            <a:r>
              <a:rPr lang="en-US" sz="2400" b="1" spc="255" dirty="0">
                <a:solidFill>
                  <a:schemeClr val="bg1"/>
                </a:solidFill>
                <a:latin typeface="Gentona SemiBold" charset="0"/>
                <a:ea typeface="Gentona SemiBold" charset="0"/>
                <a:cs typeface="Gentona SemiBold" charset="0"/>
              </a:rPr>
              <a:t>	Dr. Andy Wolpert, Director of UF Quest</a:t>
            </a:r>
          </a:p>
        </p:txBody>
      </p:sp>
      <p:sp>
        <p:nvSpPr>
          <p:cNvPr id="7" name="Rectangle 6"/>
          <p:cNvSpPr/>
          <p:nvPr/>
        </p:nvSpPr>
        <p:spPr>
          <a:xfrm>
            <a:off x="9368994" y="60960"/>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85678" y="393500"/>
            <a:ext cx="356938" cy="241310"/>
          </a:xfrm>
          <a:prstGeom prst="rect">
            <a:avLst/>
          </a:prstGeom>
        </p:spPr>
      </p:pic>
      <p:pic>
        <p:nvPicPr>
          <p:cNvPr id="4" name="Picture 3">
            <a:extLst>
              <a:ext uri="{FF2B5EF4-FFF2-40B4-BE49-F238E27FC236}">
                <a16:creationId xmlns:a16="http://schemas.microsoft.com/office/drawing/2014/main" id="{874BCC9E-653F-C54E-8EBF-569015DED268}"/>
              </a:ext>
            </a:extLst>
          </p:cNvPr>
          <p:cNvPicPr>
            <a:picLocks noChangeAspect="1"/>
          </p:cNvPicPr>
          <p:nvPr/>
        </p:nvPicPr>
        <p:blipFill>
          <a:blip r:embed="rId4"/>
          <a:stretch>
            <a:fillRect/>
          </a:stretch>
        </p:blipFill>
        <p:spPr>
          <a:xfrm>
            <a:off x="1816100" y="3221297"/>
            <a:ext cx="5969000" cy="1270000"/>
          </a:xfrm>
          <a:prstGeom prst="rect">
            <a:avLst/>
          </a:prstGeom>
        </p:spPr>
      </p:pic>
      <p:pic>
        <p:nvPicPr>
          <p:cNvPr id="5" name="Picture 4">
            <a:extLst>
              <a:ext uri="{FF2B5EF4-FFF2-40B4-BE49-F238E27FC236}">
                <a16:creationId xmlns:a16="http://schemas.microsoft.com/office/drawing/2014/main" id="{779C54BE-2C67-294D-9997-2335B36ED5D8}"/>
              </a:ext>
            </a:extLst>
          </p:cNvPr>
          <p:cNvPicPr>
            <a:picLocks noChangeAspect="1"/>
          </p:cNvPicPr>
          <p:nvPr/>
        </p:nvPicPr>
        <p:blipFill>
          <a:blip r:embed="rId5"/>
          <a:stretch>
            <a:fillRect/>
          </a:stretch>
        </p:blipFill>
        <p:spPr>
          <a:xfrm>
            <a:off x="1816100" y="4491297"/>
            <a:ext cx="5969000" cy="1270000"/>
          </a:xfrm>
          <a:prstGeom prst="rect">
            <a:avLst/>
          </a:prstGeom>
        </p:spPr>
      </p:pic>
      <p:pic>
        <p:nvPicPr>
          <p:cNvPr id="8" name="Picture 7">
            <a:extLst>
              <a:ext uri="{FF2B5EF4-FFF2-40B4-BE49-F238E27FC236}">
                <a16:creationId xmlns:a16="http://schemas.microsoft.com/office/drawing/2014/main" id="{CF7CC941-C3E7-6348-9CC9-3DAB5F8492C6}"/>
              </a:ext>
            </a:extLst>
          </p:cNvPr>
          <p:cNvPicPr>
            <a:picLocks noChangeAspect="1"/>
          </p:cNvPicPr>
          <p:nvPr/>
        </p:nvPicPr>
        <p:blipFill>
          <a:blip r:embed="rId6"/>
          <a:stretch>
            <a:fillRect/>
          </a:stretch>
        </p:blipFill>
        <p:spPr>
          <a:xfrm>
            <a:off x="1816100" y="5761297"/>
            <a:ext cx="5969000" cy="1257300"/>
          </a:xfrm>
          <a:prstGeom prst="rect">
            <a:avLst/>
          </a:prstGeom>
        </p:spPr>
      </p:pic>
    </p:spTree>
    <p:extLst>
      <p:ext uri="{BB962C8B-B14F-4D97-AF65-F5344CB8AC3E}">
        <p14:creationId xmlns:p14="http://schemas.microsoft.com/office/powerpoint/2010/main" val="7614153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803</TotalTime>
  <Words>552</Words>
  <Application>Microsoft Macintosh PowerPoint</Application>
  <PresentationFormat>On-screen Show (4:3)</PresentationFormat>
  <Paragraphs>63</Paragraphs>
  <Slides>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Gentona Book</vt:lpstr>
      <vt:lpstr>Gentona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Angela Lindner</cp:lastModifiedBy>
  <cp:revision>60</cp:revision>
  <dcterms:created xsi:type="dcterms:W3CDTF">2018-03-15T14:48:50Z</dcterms:created>
  <dcterms:modified xsi:type="dcterms:W3CDTF">2019-09-15T17:32:07Z</dcterms:modified>
  <cp:category/>
</cp:coreProperties>
</file>